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</Relationships>
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</Relationships>
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</Relationships>
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4" name="Shape 16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best camera is the one you have with you.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9" name="Shape 16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Mention compact cameras and fixed lenses vs. interchangeable lenses</a:t>
            </a:r>
          </a:p>
          <a:p>
            <a:pPr/>
            <a:r>
              <a:t>Mention fixed focal length vs. variable focal length</a:t>
            </a:r>
          </a:p>
          <a:p>
            <a:pPr/>
            <a:r>
              <a:t>APS-C is crop sensor, vs. full frame sensor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6" name="Shape 18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CRI – Color Rendering Index is a scaled form 0 to 100 percent indication how accurate a “given” light source is at rendering color. The higher the CRI number, the better. Poor would be anything with a CRI of 55 or below. Good is 60 to about 85. Excellent is 90 to 100.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3" name="Shape 19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Okay, I’ve got my camera, how do I use it?</a:t>
            </a:r>
          </a:p>
          <a:p>
            <a:pPr/>
            <a:r>
              <a:t>My goal is to get you using manual mode on your camera.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1" name="Shape 20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Shutter speed should always be double the frame rate for video.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2" name="Shape 21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Aperture is the opening that allows light in through the lens.</a:t>
            </a:r>
          </a:p>
          <a:p>
            <a:pPr/>
            <a:r>
              <a:t>It has two functions, wide open allows the most amount of light in, and the depth of field is great.</a:t>
            </a:r>
          </a:p>
          <a:p>
            <a:pPr/>
            <a:r>
              <a:t>More closed allows less light, and decreases the depth of field, allowing you to see more in focus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0" name="Shape 22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ISO is digital Light (how sensitive is the sensor to light)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5" name="Shape 22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Different white balance settings (Kelvin)</a:t>
            </a:r>
          </a:p>
          <a:p>
            <a:pPr/>
            <a:r>
              <a:t>Manual vs auto-focus (track subject)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17244">
              <a:lnSpc>
                <a:spcPct val="100000"/>
              </a:lnSpc>
              <a:spcBef>
                <a:spcPts val="0"/>
              </a:spcBef>
              <a:buSzTx/>
              <a:buNone/>
              <a:defRPr sz="3564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Montserrat Bold"/>
                <a:ea typeface="Montserrat Bold"/>
                <a:cs typeface="Montserrat Bold"/>
                <a:sym typeface="Montserrat Bold"/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Montserrat Bold"/>
                <a:ea typeface="Montserrat Bold"/>
                <a:cs typeface="Montserrat Bold"/>
                <a:sym typeface="Montserrat Bold"/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Montserrat Bold"/>
                <a:ea typeface="Montserrat Bold"/>
                <a:cs typeface="Montserrat Bold"/>
                <a:sym typeface="Montserrat Bold"/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Montserrat Bold"/>
                <a:ea typeface="Montserrat Bold"/>
                <a:cs typeface="Montserrat Bold"/>
                <a:sym typeface="Montserrat Bold"/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Montserrat Bold"/>
                <a:ea typeface="Montserrat Bold"/>
                <a:cs typeface="Montserrat Bold"/>
                <a:sym typeface="Montserrat Bold"/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50" sz="25000">
                <a:latin typeface="Montserrat Thin ExtraBold"/>
                <a:ea typeface="Montserrat Thin ExtraBold"/>
                <a:cs typeface="Montserrat Thin ExtraBold"/>
                <a:sym typeface="Montserrat Thin ExtraBold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50" sz="25000">
                <a:latin typeface="Montserrat Thin ExtraBold"/>
                <a:ea typeface="Montserrat Thin ExtraBold"/>
                <a:cs typeface="Montserrat Thin ExtraBold"/>
                <a:sym typeface="Montserrat Thin ExtraBold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50" sz="25000">
                <a:latin typeface="Montserrat Thin ExtraBold"/>
                <a:ea typeface="Montserrat Thin ExtraBold"/>
                <a:cs typeface="Montserrat Thin ExtraBold"/>
                <a:sym typeface="Montserrat Thin ExtraBold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50" sz="25000">
                <a:latin typeface="Montserrat Thin ExtraBold"/>
                <a:ea typeface="Montserrat Thin ExtraBold"/>
                <a:cs typeface="Montserrat Thin ExtraBold"/>
                <a:sym typeface="Montserrat Thin ExtraBold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50" sz="25000">
                <a:latin typeface="Montserrat Thin ExtraBold"/>
                <a:ea typeface="Montserrat Thin ExtraBold"/>
                <a:cs typeface="Montserrat Thin ExtraBold"/>
                <a:sym typeface="Montserrat Thin ExtraBold"/>
              </a:defRPr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17244">
              <a:lnSpc>
                <a:spcPct val="100000"/>
              </a:lnSpc>
              <a:spcBef>
                <a:spcPts val="0"/>
              </a:spcBef>
              <a:buSzTx/>
              <a:buNone/>
              <a:defRPr sz="3564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/>
            </a:lvl1pPr>
            <a:lvl2pPr marL="638923" indent="-12700">
              <a:spcBef>
                <a:spcPts val="0"/>
              </a:spcBef>
              <a:buSzTx/>
              <a:buNone/>
              <a:defRPr spc="-170" sz="8500"/>
            </a:lvl2pPr>
            <a:lvl3pPr marL="638923" indent="444500">
              <a:spcBef>
                <a:spcPts val="0"/>
              </a:spcBef>
              <a:buSzTx/>
              <a:buNone/>
              <a:defRPr spc="-170" sz="8500"/>
            </a:lvl3pPr>
            <a:lvl4pPr marL="638923" indent="901700">
              <a:spcBef>
                <a:spcPts val="0"/>
              </a:spcBef>
              <a:buSzTx/>
              <a:buNone/>
              <a:defRPr spc="-170" sz="8500"/>
            </a:lvl4pPr>
            <a:lvl5pPr marL="638923" indent="1358900">
              <a:spcBef>
                <a:spcPts val="0"/>
              </a:spcBef>
              <a:buSzTx/>
              <a:buNone/>
              <a:defRPr spc="-170" sz="8500"/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Low angle exterior view of a modern building facade covered with aluminum discs under a clear, blue sky"/>
          <p:cNvSpPr/>
          <p:nvPr>
            <p:ph type="pic" sz="quarter" idx="21"/>
          </p:nvPr>
        </p:nvSpPr>
        <p:spPr>
          <a:xfrm>
            <a:off x="15417800" y="1270000"/>
            <a:ext cx="8144934" cy="5410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Low angle view of a modern, curved building under a cloudy sky"/>
          <p:cNvSpPr/>
          <p:nvPr>
            <p:ph type="pic" sz="quarter" idx="22"/>
          </p:nvPr>
        </p:nvSpPr>
        <p:spPr>
          <a:xfrm>
            <a:off x="15443200" y="7086600"/>
            <a:ext cx="8138580" cy="5422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View from inside a modern white building with glass panels, looking up to a bright, partly cloudy sky"/>
          <p:cNvSpPr/>
          <p:nvPr>
            <p:ph type="pic" idx="23"/>
          </p:nvPr>
        </p:nvSpPr>
        <p:spPr>
          <a:xfrm>
            <a:off x="-124635" y="1270000"/>
            <a:ext cx="16840169" cy="1124371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Low angle view of the Azadi Tower in Tehran, Iran against a clear, bright sky"/>
          <p:cNvSpPr/>
          <p:nvPr>
            <p:ph type="pic" idx="21"/>
          </p:nvPr>
        </p:nvSpPr>
        <p:spPr>
          <a:xfrm>
            <a:off x="0" y="-1282700"/>
            <a:ext cx="24384000" cy="16281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View from inside a stone structure, looking out toward stairs and a clear, blue sky"/>
          <p:cNvSpPr/>
          <p:nvPr>
            <p:ph type="pic" idx="21"/>
          </p:nvPr>
        </p:nvSpPr>
        <p:spPr>
          <a:xfrm>
            <a:off x="0" y="-1270000"/>
            <a:ext cx="24384000" cy="1627293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17244">
              <a:lnSpc>
                <a:spcPct val="100000"/>
              </a:lnSpc>
              <a:spcBef>
                <a:spcPts val="0"/>
              </a:spcBef>
              <a:buSzTx/>
              <a:buNone/>
              <a:defRPr sz="3564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Montserrat Bold"/>
                <a:ea typeface="Montserrat Bold"/>
                <a:cs typeface="Montserrat Bold"/>
                <a:sym typeface="Montserrat Bold"/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Montserrat Bold"/>
                <a:ea typeface="Montserrat Bold"/>
                <a:cs typeface="Montserrat Bold"/>
                <a:sym typeface="Montserrat Bold"/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Montserrat Bold"/>
                <a:ea typeface="Montserrat Bold"/>
                <a:cs typeface="Montserrat Bold"/>
                <a:sym typeface="Montserrat Bold"/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Montserrat Bold"/>
                <a:ea typeface="Montserrat Bold"/>
                <a:cs typeface="Montserrat Bold"/>
                <a:sym typeface="Montserrat Bold"/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Montserrat Bold"/>
                <a:ea typeface="Montserrat Bold"/>
                <a:cs typeface="Montserrat Bold"/>
                <a:sym typeface="Montserrat Bold"/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A modern white building with glass panels against a clear, blue sky"/>
          <p:cNvSpPr/>
          <p:nvPr>
            <p:ph type="pic" idx="21"/>
          </p:nvPr>
        </p:nvSpPr>
        <p:spPr>
          <a:xfrm>
            <a:off x="9271000" y="1270000"/>
            <a:ext cx="16764000" cy="1117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Montserrat Bold"/>
                <a:ea typeface="Montserrat Bold"/>
                <a:cs typeface="Montserrat Bold"/>
                <a:sym typeface="Montserrat Bold"/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Montserrat Bold"/>
                <a:ea typeface="Montserrat Bold"/>
                <a:cs typeface="Montserrat Bold"/>
                <a:sym typeface="Montserrat Bold"/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Montserrat Bold"/>
                <a:ea typeface="Montserrat Bold"/>
                <a:cs typeface="Montserrat Bold"/>
                <a:sym typeface="Montserrat Bold"/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Montserrat Bold"/>
                <a:ea typeface="Montserrat Bold"/>
                <a:cs typeface="Montserrat Bold"/>
                <a:sym typeface="Montserrat Bold"/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Montserrat Bold"/>
                <a:ea typeface="Montserrat Bold"/>
                <a:cs typeface="Montserrat Bold"/>
                <a:sym typeface="Montserrat Bold"/>
              </a:defRPr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Small section of a modern shell bridge in Qingdao, Shandong, China with a partly cloudy sky above"/>
          <p:cNvSpPr/>
          <p:nvPr>
            <p:ph type="pic" idx="22"/>
          </p:nvPr>
        </p:nvSpPr>
        <p:spPr>
          <a:xfrm>
            <a:off x="9271000" y="1263848"/>
            <a:ext cx="16773843" cy="1118820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pc="-232" sz="11600"/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</p:sldLayoutIdLst>
  <p:transition xmlns:p14="http://schemas.microsoft.com/office/powerpoint/2010/main" spd="med" advClick="1"/>
  <p:txStyles>
    <p:titleStyle>
      <a:lvl1pPr marL="0" marR="0" indent="0" algn="l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Montserrat Thin ExtraBold"/>
          <a:ea typeface="Montserrat Thin ExtraBold"/>
          <a:cs typeface="Montserrat Thin ExtraBold"/>
          <a:sym typeface="Montserrat Thin ExtraBold"/>
        </a:defRPr>
      </a:lvl1pPr>
      <a:lvl2pPr marL="0" marR="0" indent="457200" algn="l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Montserrat Thin ExtraBold"/>
          <a:ea typeface="Montserrat Thin ExtraBold"/>
          <a:cs typeface="Montserrat Thin ExtraBold"/>
          <a:sym typeface="Montserrat Thin ExtraBold"/>
        </a:defRPr>
      </a:lvl2pPr>
      <a:lvl3pPr marL="0" marR="0" indent="914400" algn="l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Montserrat Thin ExtraBold"/>
          <a:ea typeface="Montserrat Thin ExtraBold"/>
          <a:cs typeface="Montserrat Thin ExtraBold"/>
          <a:sym typeface="Montserrat Thin ExtraBold"/>
        </a:defRPr>
      </a:lvl3pPr>
      <a:lvl4pPr marL="0" marR="0" indent="1371600" algn="l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Montserrat Thin ExtraBold"/>
          <a:ea typeface="Montserrat Thin ExtraBold"/>
          <a:cs typeface="Montserrat Thin ExtraBold"/>
          <a:sym typeface="Montserrat Thin ExtraBold"/>
        </a:defRPr>
      </a:lvl4pPr>
      <a:lvl5pPr marL="0" marR="0" indent="1828800" algn="l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Montserrat Thin ExtraBold"/>
          <a:ea typeface="Montserrat Thin ExtraBold"/>
          <a:cs typeface="Montserrat Thin ExtraBold"/>
          <a:sym typeface="Montserrat Thin ExtraBold"/>
        </a:defRPr>
      </a:lvl5pPr>
      <a:lvl6pPr marL="0" marR="0" indent="2286000" algn="l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Montserrat Thin ExtraBold"/>
          <a:ea typeface="Montserrat Thin ExtraBold"/>
          <a:cs typeface="Montserrat Thin ExtraBold"/>
          <a:sym typeface="Montserrat Thin ExtraBold"/>
        </a:defRPr>
      </a:lvl6pPr>
      <a:lvl7pPr marL="0" marR="0" indent="2743200" algn="l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Montserrat Thin ExtraBold"/>
          <a:ea typeface="Montserrat Thin ExtraBold"/>
          <a:cs typeface="Montserrat Thin ExtraBold"/>
          <a:sym typeface="Montserrat Thin ExtraBold"/>
        </a:defRPr>
      </a:lvl7pPr>
      <a:lvl8pPr marL="0" marR="0" indent="3200400" algn="l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Montserrat Thin ExtraBold"/>
          <a:ea typeface="Montserrat Thin ExtraBold"/>
          <a:cs typeface="Montserrat Thin ExtraBold"/>
          <a:sym typeface="Montserrat Thin ExtraBold"/>
        </a:defRPr>
      </a:lvl8pPr>
      <a:lvl9pPr marL="0" marR="0" indent="3657600" algn="l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Montserrat Thin ExtraBold"/>
          <a:ea typeface="Montserrat Thin ExtraBold"/>
          <a:cs typeface="Montserrat Thin ExtraBold"/>
          <a:sym typeface="Montserrat Thin ExtraBold"/>
        </a:defRPr>
      </a:lvl9pPr>
    </p:titleStyle>
    <p:bodyStyle>
      <a:lvl1pPr marL="609600" marR="0" indent="-609600" algn="l" defTabSz="2438338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Montserrat Thin Regular"/>
          <a:ea typeface="Montserrat Thin Regular"/>
          <a:cs typeface="Montserrat Thin Regular"/>
          <a:sym typeface="Montserrat Thin Regular"/>
        </a:defRPr>
      </a:lvl1pPr>
      <a:lvl2pPr marL="1219200" marR="0" indent="-609600" algn="l" defTabSz="2438338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Montserrat Thin Regular"/>
          <a:ea typeface="Montserrat Thin Regular"/>
          <a:cs typeface="Montserrat Thin Regular"/>
          <a:sym typeface="Montserrat Thin Regular"/>
        </a:defRPr>
      </a:lvl2pPr>
      <a:lvl3pPr marL="1828800" marR="0" indent="-609600" algn="l" defTabSz="2438338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Montserrat Thin Regular"/>
          <a:ea typeface="Montserrat Thin Regular"/>
          <a:cs typeface="Montserrat Thin Regular"/>
          <a:sym typeface="Montserrat Thin Regular"/>
        </a:defRPr>
      </a:lvl3pPr>
      <a:lvl4pPr marL="2438400" marR="0" indent="-609600" algn="l" defTabSz="2438338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Montserrat Thin Regular"/>
          <a:ea typeface="Montserrat Thin Regular"/>
          <a:cs typeface="Montserrat Thin Regular"/>
          <a:sym typeface="Montserrat Thin Regular"/>
        </a:defRPr>
      </a:lvl4pPr>
      <a:lvl5pPr marL="3048000" marR="0" indent="-609600" algn="l" defTabSz="2438338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Montserrat Thin Regular"/>
          <a:ea typeface="Montserrat Thin Regular"/>
          <a:cs typeface="Montserrat Thin Regular"/>
          <a:sym typeface="Montserrat Thin Regular"/>
        </a:defRPr>
      </a:lvl5pPr>
      <a:lvl6pPr marL="3657600" marR="0" indent="-609600" algn="l" defTabSz="2438338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Montserrat Thin Regular"/>
          <a:ea typeface="Montserrat Thin Regular"/>
          <a:cs typeface="Montserrat Thin Regular"/>
          <a:sym typeface="Montserrat Thin Regular"/>
        </a:defRPr>
      </a:lvl6pPr>
      <a:lvl7pPr marL="4267200" marR="0" indent="-609600" algn="l" defTabSz="2438338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Montserrat Thin Regular"/>
          <a:ea typeface="Montserrat Thin Regular"/>
          <a:cs typeface="Montserrat Thin Regular"/>
          <a:sym typeface="Montserrat Thin Regular"/>
        </a:defRPr>
      </a:lvl7pPr>
      <a:lvl8pPr marL="4876800" marR="0" indent="-609600" algn="l" defTabSz="2438338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Montserrat Thin Regular"/>
          <a:ea typeface="Montserrat Thin Regular"/>
          <a:cs typeface="Montserrat Thin Regular"/>
          <a:sym typeface="Montserrat Thin Regular"/>
        </a:defRPr>
      </a:lvl8pPr>
      <a:lvl9pPr marL="5486400" marR="0" indent="-609600" algn="l" defTabSz="2438338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Montserrat Thin Regular"/>
          <a:ea typeface="Montserrat Thin Regular"/>
          <a:cs typeface="Montserrat Thin Regular"/>
          <a:sym typeface="Montserrat Thin Regular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tif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tif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tif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3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Ben Ellis, September 11, 2022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Ben Ellis, September 11, 2022</a:t>
            </a:r>
          </a:p>
        </p:txBody>
      </p:sp>
      <p:sp>
        <p:nvSpPr>
          <p:cNvPr id="152" name="Videography 101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Videography 101</a:t>
            </a:r>
          </a:p>
        </p:txBody>
      </p:sp>
      <p:sp>
        <p:nvSpPr>
          <p:cNvPr id="153" name="Fundamentals, Gear &amp; Camera Settings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Fundamentals, Gear &amp; Camera Settings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What to look for when buying light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What to look for when buying lighting</a:t>
            </a:r>
          </a:p>
        </p:txBody>
      </p:sp>
      <p:sp>
        <p:nvSpPr>
          <p:cNvPr id="183" name="Daylight balanced light (5,600 K)"/>
          <p:cNvSpPr txBox="1"/>
          <p:nvPr>
            <p:ph type="body" idx="1"/>
          </p:nvPr>
        </p:nvSpPr>
        <p:spPr>
          <a:xfrm>
            <a:off x="1206500" y="2693865"/>
            <a:ext cx="21971000" cy="9810651"/>
          </a:xfrm>
          <a:prstGeom prst="rect">
            <a:avLst/>
          </a:prstGeom>
        </p:spPr>
        <p:txBody>
          <a:bodyPr/>
          <a:lstStyle>
            <a:lvl1pPr marL="889000" indent="-889000">
              <a:buSzPct val="100000"/>
              <a:buAutoNum type="arabicPeriod" startAt="1"/>
            </a:lvl1pPr>
          </a:lstStyle>
          <a:p>
            <a:pPr/>
            <a:r>
              <a:t>Daylight balanced light (5,600 K)</a:t>
            </a:r>
          </a:p>
        </p:txBody>
      </p:sp>
      <p:sp>
        <p:nvSpPr>
          <p:cNvPr id="184" name="CRI…"/>
          <p:cNvSpPr txBox="1"/>
          <p:nvPr/>
        </p:nvSpPr>
        <p:spPr>
          <a:xfrm>
            <a:off x="1206500" y="3928783"/>
            <a:ext cx="21971000" cy="8575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889000" indent="-889000" algn="l">
              <a:lnSpc>
                <a:spcPct val="90000"/>
              </a:lnSpc>
              <a:spcBef>
                <a:spcPts val="4500"/>
              </a:spcBef>
              <a:buSzPct val="100000"/>
              <a:buAutoNum type="arabicPeriod" startAt="2"/>
              <a:defRPr sz="4800">
                <a:solidFill>
                  <a:srgbClr val="000000"/>
                </a:solidFill>
                <a:latin typeface="Montserrat Thin Regular"/>
                <a:ea typeface="Montserrat Thin Regular"/>
                <a:cs typeface="Montserrat Thin Regular"/>
                <a:sym typeface="Montserrat Thin Regular"/>
              </a:defRPr>
            </a:pPr>
            <a:r>
              <a:t>CRI</a:t>
            </a:r>
          </a:p>
          <a:p>
            <a:pPr marL="889000" indent="-889000" algn="l">
              <a:lnSpc>
                <a:spcPct val="90000"/>
              </a:lnSpc>
              <a:spcBef>
                <a:spcPts val="4500"/>
              </a:spcBef>
              <a:buSzPct val="100000"/>
              <a:buAutoNum type="arabicPeriod" startAt="2"/>
              <a:defRPr sz="4800">
                <a:solidFill>
                  <a:srgbClr val="000000"/>
                </a:solidFill>
                <a:latin typeface="Montserrat Thin Regular"/>
                <a:ea typeface="Montserrat Thin Regular"/>
                <a:cs typeface="Montserrat Thin Regular"/>
                <a:sym typeface="Montserrat Thin Regular"/>
              </a:defRPr>
            </a:pPr>
            <a:r>
              <a:t>Diffusion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900"/>
                                        <p:tgtEl>
                                          <p:spTgt spid="18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" dur="900"/>
                                        <p:tgtEl>
                                          <p:spTgt spid="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900"/>
                                        <p:tgtEl>
                                          <p:spTgt spid="1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8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What to look for when buying microphon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170121">
              <a:defRPr spc="-151" sz="7565"/>
            </a:lvl1pPr>
          </a:lstStyle>
          <a:p>
            <a:pPr/>
            <a:r>
              <a:t>What to look for when buying microphones</a:t>
            </a:r>
          </a:p>
        </p:txBody>
      </p:sp>
      <p:sp>
        <p:nvSpPr>
          <p:cNvPr id="189" name="Anything that records separate from the camera…"/>
          <p:cNvSpPr txBox="1"/>
          <p:nvPr>
            <p:ph type="body" idx="1"/>
          </p:nvPr>
        </p:nvSpPr>
        <p:spPr>
          <a:xfrm>
            <a:off x="1206500" y="2693865"/>
            <a:ext cx="21971000" cy="9810651"/>
          </a:xfrm>
          <a:prstGeom prst="rect">
            <a:avLst/>
          </a:prstGeom>
        </p:spPr>
        <p:txBody>
          <a:bodyPr/>
          <a:lstStyle/>
          <a:p>
            <a:pPr marL="889000" indent="-889000">
              <a:buSzPct val="100000"/>
              <a:buAutoNum type="arabicPeriod" startAt="1"/>
            </a:pPr>
            <a:r>
              <a:t>Anything that records separate from the camera</a:t>
            </a:r>
          </a:p>
          <a:p>
            <a:pPr marL="889000" indent="-889000">
              <a:buSzPct val="100000"/>
              <a:buAutoNum type="arabicPeriod" startAt="1"/>
            </a:pPr>
            <a:r>
              <a:t>Lightweight, easy to hide if on subject</a:t>
            </a:r>
          </a:p>
          <a:p>
            <a:pPr marL="889000" indent="-889000">
              <a:buSzPct val="100000"/>
              <a:buAutoNum type="arabicPeriod" startAt="1"/>
            </a:pPr>
            <a:r>
              <a:t>Portable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900"/>
                                        <p:tgtEl>
                                          <p:spTgt spid="18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" dur="900"/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900"/>
                                        <p:tgtEl>
                                          <p:spTgt spid="1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900"/>
                                        <p:tgtEl>
                                          <p:spTgt spid="1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8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Basic Camera Setting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Basic Camera Settings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3 settings that control the light in a video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267655">
              <a:defRPr spc="-158" sz="7905"/>
            </a:lvl1pPr>
          </a:lstStyle>
          <a:p>
            <a:pPr/>
            <a:r>
              <a:t>3 settings that control the light in a video.</a:t>
            </a:r>
          </a:p>
        </p:txBody>
      </p:sp>
      <p:sp>
        <p:nvSpPr>
          <p:cNvPr id="196" name="Shutter Speed…"/>
          <p:cNvSpPr txBox="1"/>
          <p:nvPr>
            <p:ph type="body" idx="1"/>
          </p:nvPr>
        </p:nvSpPr>
        <p:spPr>
          <a:xfrm>
            <a:off x="1206500" y="2693865"/>
            <a:ext cx="21971000" cy="9810651"/>
          </a:xfrm>
          <a:prstGeom prst="rect">
            <a:avLst/>
          </a:prstGeom>
        </p:spPr>
        <p:txBody>
          <a:bodyPr/>
          <a:lstStyle/>
          <a:p>
            <a:pPr/>
            <a:r>
              <a:t>Shutter Speed</a:t>
            </a:r>
          </a:p>
          <a:p>
            <a:pPr/>
            <a:r>
              <a:t>Aperture</a:t>
            </a:r>
          </a:p>
          <a:p>
            <a:pPr/>
            <a:r>
              <a:t>ISO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900"/>
                                        <p:tgtEl>
                                          <p:spTgt spid="19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" dur="900"/>
                                        <p:tgtEl>
                                          <p:spTgt spid="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900"/>
                                        <p:tgtEl>
                                          <p:spTgt spid="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900"/>
                                        <p:tgtEl>
                                          <p:spTgt spid="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9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utter Spee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Shutter Speed</a:t>
            </a:r>
          </a:p>
        </p:txBody>
      </p:sp>
      <p:pic>
        <p:nvPicPr>
          <p:cNvPr id="19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16210" y="2608536"/>
            <a:ext cx="19551580" cy="102401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utter Spee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Shutter Speed</a:t>
            </a:r>
          </a:p>
        </p:txBody>
      </p:sp>
      <p:sp>
        <p:nvSpPr>
          <p:cNvPr id="204" name="24 fps = 48 (50) shutter speed…"/>
          <p:cNvSpPr txBox="1"/>
          <p:nvPr>
            <p:ph type="body" idx="1"/>
          </p:nvPr>
        </p:nvSpPr>
        <p:spPr>
          <a:xfrm>
            <a:off x="1206500" y="2693865"/>
            <a:ext cx="21971000" cy="9810651"/>
          </a:xfrm>
          <a:prstGeom prst="rect">
            <a:avLst/>
          </a:prstGeom>
        </p:spPr>
        <p:txBody>
          <a:bodyPr/>
          <a:lstStyle/>
          <a:p>
            <a:pPr/>
            <a:r>
              <a:t>24 fps = 48 (50) shutter speed</a:t>
            </a:r>
          </a:p>
          <a:p>
            <a:pPr/>
            <a:r>
              <a:t>29.94 fps (30 fps) = 60 shutter speed</a:t>
            </a:r>
          </a:p>
          <a:p>
            <a:pPr/>
            <a:r>
              <a:t>59.94 fps (60 fps) = 120 shutter speed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900"/>
                                        <p:tgtEl>
                                          <p:spTgt spid="20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" dur="900"/>
                                        <p:tgtEl>
                                          <p:spTgt spid="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900"/>
                                        <p:tgtEl>
                                          <p:spTgt spid="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900"/>
                                        <p:tgtEl>
                                          <p:spTgt spid="2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20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3 settings that control the light in a video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267655">
              <a:defRPr spc="-158" sz="7905"/>
            </a:lvl1pPr>
          </a:lstStyle>
          <a:p>
            <a:pPr/>
            <a:r>
              <a:t>3 settings that control the light in a video.</a:t>
            </a:r>
          </a:p>
        </p:txBody>
      </p:sp>
      <p:sp>
        <p:nvSpPr>
          <p:cNvPr id="207" name="Shutter Speed…"/>
          <p:cNvSpPr txBox="1"/>
          <p:nvPr>
            <p:ph type="body" idx="1"/>
          </p:nvPr>
        </p:nvSpPr>
        <p:spPr>
          <a:xfrm>
            <a:off x="1206500" y="2693865"/>
            <a:ext cx="21971000" cy="9810651"/>
          </a:xfrm>
          <a:prstGeom prst="rect">
            <a:avLst/>
          </a:prstGeom>
        </p:spPr>
        <p:txBody>
          <a:bodyPr/>
          <a:lstStyle/>
          <a:p>
            <a:pPr/>
            <a:r>
              <a:t>Shutter Speed</a:t>
            </a:r>
          </a:p>
          <a:p>
            <a:pPr/>
            <a:r>
              <a:t>Aperture</a:t>
            </a:r>
          </a:p>
          <a:p>
            <a:pPr/>
            <a:r>
              <a:t>ISO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10374" y="2608536"/>
            <a:ext cx="19563252" cy="10240141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Apertu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Aperture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3 settings that control the light in a video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267655">
              <a:defRPr spc="-158" sz="7905"/>
            </a:lvl1pPr>
          </a:lstStyle>
          <a:p>
            <a:pPr/>
            <a:r>
              <a:t>3 settings that control the light in a video.</a:t>
            </a:r>
          </a:p>
        </p:txBody>
      </p:sp>
      <p:sp>
        <p:nvSpPr>
          <p:cNvPr id="215" name="Shutter Speed…"/>
          <p:cNvSpPr txBox="1"/>
          <p:nvPr>
            <p:ph type="body" idx="1"/>
          </p:nvPr>
        </p:nvSpPr>
        <p:spPr>
          <a:xfrm>
            <a:off x="1206500" y="2693865"/>
            <a:ext cx="21971000" cy="9810651"/>
          </a:xfrm>
          <a:prstGeom prst="rect">
            <a:avLst/>
          </a:prstGeom>
        </p:spPr>
        <p:txBody>
          <a:bodyPr/>
          <a:lstStyle/>
          <a:p>
            <a:pPr/>
            <a:r>
              <a:t>Shutter Speed</a:t>
            </a:r>
          </a:p>
          <a:p>
            <a:pPr/>
            <a:r>
              <a:t>Aperture</a:t>
            </a:r>
          </a:p>
          <a:p>
            <a:pPr/>
            <a:r>
              <a:t>ISO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09752" y="2608536"/>
            <a:ext cx="19564496" cy="10240141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IS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ISO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Low angle exterior view of a modern building facade covered with aluminum discs under a clear, blue sky" descr="Low angle exterior view of a modern building facade covered with aluminum discs under a clear, blue sky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24816" t="23942" r="24816" b="10793"/>
          <a:stretch>
            <a:fillRect/>
          </a:stretch>
        </p:blipFill>
        <p:spPr>
          <a:xfrm>
            <a:off x="15760700" y="1269999"/>
            <a:ext cx="7423448" cy="5410201"/>
          </a:xfrm>
          <a:prstGeom prst="rect">
            <a:avLst/>
          </a:prstGeom>
        </p:spPr>
      </p:pic>
      <p:pic>
        <p:nvPicPr>
          <p:cNvPr id="156" name="Low angle view of a modern, curved building under a cloudy sky" descr="Low angle view of a modern, curved building under a cloudy sky"/>
          <p:cNvPicPr>
            <a:picLocks noChangeAspect="1"/>
          </p:cNvPicPr>
          <p:nvPr>
            <p:ph type="pic" idx="22"/>
          </p:nvPr>
        </p:nvPicPr>
        <p:blipFill>
          <a:blip r:embed="rId3">
            <a:extLst/>
          </a:blip>
          <a:srcRect l="11445" t="0" r="11445" b="0"/>
          <a:stretch>
            <a:fillRect/>
          </a:stretch>
        </p:blipFill>
        <p:spPr>
          <a:xfrm>
            <a:off x="15760699" y="7098672"/>
            <a:ext cx="7423560" cy="5415344"/>
          </a:xfrm>
          <a:prstGeom prst="rect">
            <a:avLst/>
          </a:prstGeom>
        </p:spPr>
      </p:pic>
      <p:pic>
        <p:nvPicPr>
          <p:cNvPr id="157" name="View from inside a modern white building with glass panels, looking up to a bright, partly cloudy sky" descr="View from inside a modern white building with glass panels, looking up to a bright, partly cloudy sky"/>
          <p:cNvPicPr>
            <a:picLocks noChangeAspect="1"/>
          </p:cNvPicPr>
          <p:nvPr>
            <p:ph type="pic" idx="23"/>
          </p:nvPr>
        </p:nvPicPr>
        <p:blipFill>
          <a:blip r:embed="rId4">
            <a:extLst/>
          </a:blip>
          <a:srcRect l="16756" t="15665" r="21120" b="9687"/>
          <a:stretch>
            <a:fillRect/>
          </a:stretch>
        </p:blipFill>
        <p:spPr>
          <a:xfrm>
            <a:off x="1211198" y="1270000"/>
            <a:ext cx="14168502" cy="112437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Other Basic Setting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Other Basic Settings</a:t>
            </a:r>
          </a:p>
        </p:txBody>
      </p:sp>
      <p:sp>
        <p:nvSpPr>
          <p:cNvPr id="223" name="White Balance…"/>
          <p:cNvSpPr txBox="1"/>
          <p:nvPr>
            <p:ph type="body" idx="1"/>
          </p:nvPr>
        </p:nvSpPr>
        <p:spPr>
          <a:xfrm>
            <a:off x="1206500" y="2693865"/>
            <a:ext cx="21971000" cy="9810651"/>
          </a:xfrm>
          <a:prstGeom prst="rect">
            <a:avLst/>
          </a:prstGeom>
        </p:spPr>
        <p:txBody>
          <a:bodyPr/>
          <a:lstStyle/>
          <a:p>
            <a:pPr/>
            <a:r>
              <a:t>White Balance</a:t>
            </a:r>
          </a:p>
          <a:p>
            <a:pPr/>
            <a:r>
              <a:t>Focus Modes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Question/Commen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Question/Comments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What you should look for when buying a camera, lenses, lights, mics, and so on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292038">
              <a:defRPr spc="-218" sz="10904"/>
            </a:lvl1pPr>
          </a:lstStyle>
          <a:p>
            <a:pPr/>
            <a:r>
              <a:t>What you should look for when buying a camera, lenses, lights, mics, and so on?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5 Most Important Factors when Choosing a New Camer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682453">
              <a:defRPr spc="-117" sz="5865"/>
            </a:lvl1pPr>
          </a:lstStyle>
          <a:p>
            <a:pPr/>
            <a:r>
              <a:t>5 Most Important Factors when Choosing a New Camera</a:t>
            </a:r>
          </a:p>
        </p:txBody>
      </p:sp>
      <p:sp>
        <p:nvSpPr>
          <p:cNvPr id="162" name="Image quality that’s better than your camera phone*…"/>
          <p:cNvSpPr txBox="1"/>
          <p:nvPr>
            <p:ph type="body" idx="1"/>
          </p:nvPr>
        </p:nvSpPr>
        <p:spPr>
          <a:xfrm>
            <a:off x="1206500" y="2693865"/>
            <a:ext cx="21971000" cy="9810651"/>
          </a:xfrm>
          <a:prstGeom prst="rect">
            <a:avLst/>
          </a:prstGeom>
        </p:spPr>
        <p:txBody>
          <a:bodyPr/>
          <a:lstStyle/>
          <a:p>
            <a:pPr marL="889000" indent="-889000">
              <a:buSzPct val="100000"/>
              <a:buAutoNum type="arabicPeriod" startAt="1"/>
            </a:pPr>
            <a:r>
              <a:t>Image quality that’s better than your camera phone*</a:t>
            </a:r>
          </a:p>
          <a:p>
            <a:pPr marL="889000" indent="-889000">
              <a:buSzPct val="100000"/>
              <a:buAutoNum type="arabicPeriod" startAt="1"/>
            </a:pPr>
            <a:r>
              <a:t>Ergonomics that suits your hands</a:t>
            </a:r>
          </a:p>
          <a:p>
            <a:pPr marL="889000" indent="-889000">
              <a:buSzPct val="100000"/>
              <a:buAutoNum type="arabicPeriod" startAt="1"/>
            </a:pPr>
            <a:r>
              <a:t>Size that suits your habits</a:t>
            </a:r>
          </a:p>
          <a:p>
            <a:pPr marL="889000" indent="-889000">
              <a:buSzPct val="100000"/>
              <a:buAutoNum type="arabicPeriod" startAt="1"/>
            </a:pPr>
            <a:r>
              <a:t>Availability of lenses that suit your budget and future needs</a:t>
            </a:r>
          </a:p>
          <a:p>
            <a:pPr marL="889000" indent="-889000">
              <a:buSzPct val="100000"/>
              <a:buAutoNum type="arabicPeriod" startAt="1"/>
            </a:pPr>
            <a:r>
              <a:t>The latest model within your budget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900"/>
                                        <p:tgtEl>
                                          <p:spTgt spid="16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" dur="900"/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900"/>
                                        <p:tgtEl>
                                          <p:spTgt spid="1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900"/>
                                        <p:tgtEl>
                                          <p:spTgt spid="1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5" dur="900"/>
                                        <p:tgtEl>
                                          <p:spTgt spid="1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0" dur="900"/>
                                        <p:tgtEl>
                                          <p:spTgt spid="1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6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DSLR Camera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DSLR Cameras</a:t>
            </a:r>
          </a:p>
        </p:txBody>
      </p:sp>
      <p:sp>
        <p:nvSpPr>
          <p:cNvPr id="167" name="DSLR stands for “Digital Single Lens Reflex”, which basically means that the camera uses the same lens for framing, focusing and taking a photograph.…"/>
          <p:cNvSpPr txBox="1"/>
          <p:nvPr>
            <p:ph type="body" idx="1"/>
          </p:nvPr>
        </p:nvSpPr>
        <p:spPr>
          <a:xfrm>
            <a:off x="1206500" y="2693865"/>
            <a:ext cx="21971000" cy="9810651"/>
          </a:xfrm>
          <a:prstGeom prst="rect">
            <a:avLst/>
          </a:prstGeom>
        </p:spPr>
        <p:txBody>
          <a:bodyPr/>
          <a:lstStyle/>
          <a:p>
            <a:pPr/>
            <a:r>
              <a:t>DSLR stands for “Digital Single Lens Reflex”, which basically means that the camera uses the same lens for framing, focusing and taking a photograph.</a:t>
            </a:r>
          </a:p>
          <a:p>
            <a:pPr/>
            <a:r>
              <a:t>DSLR cameras are still the most popular camera for amateurs and professional photographers here in 2022.</a:t>
            </a:r>
          </a:p>
          <a:p>
            <a:pPr/>
            <a:r>
              <a:t>On the minus side, they’re bigger, heavier, and don’t offer the best in auto-focus (and various other) technologies, like the other types of cameras.</a:t>
            </a:r>
          </a:p>
          <a:p>
            <a:pPr/>
            <a:r>
              <a:t>DSLR cameras feature APS-C or “full frame sensors”.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900"/>
                                        <p:tgtEl>
                                          <p:spTgt spid="16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" dur="900"/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900"/>
                                        <p:tgtEl>
                                          <p:spTgt spid="1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900"/>
                                        <p:tgtEl>
                                          <p:spTgt spid="1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5" dur="900"/>
                                        <p:tgtEl>
                                          <p:spTgt spid="1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6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Mirrorless Camera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Mirrorless Cameras</a:t>
            </a:r>
          </a:p>
        </p:txBody>
      </p:sp>
      <p:sp>
        <p:nvSpPr>
          <p:cNvPr id="172" name="A mirrorless camera doesn’t have the mirror that’s found inside a DSLR camera, which gives it various advantages. They can have fixed or interchangeable lenses.…"/>
          <p:cNvSpPr txBox="1"/>
          <p:nvPr>
            <p:ph type="body" idx="1"/>
          </p:nvPr>
        </p:nvSpPr>
        <p:spPr>
          <a:xfrm>
            <a:off x="1206500" y="2693865"/>
            <a:ext cx="21971000" cy="9810651"/>
          </a:xfrm>
          <a:prstGeom prst="rect">
            <a:avLst/>
          </a:prstGeom>
        </p:spPr>
        <p:txBody>
          <a:bodyPr/>
          <a:lstStyle/>
          <a:p>
            <a:pPr marL="530352" indent="-530352" defTabSz="2121354">
              <a:spcBef>
                <a:spcPts val="3900"/>
              </a:spcBef>
              <a:defRPr sz="4176"/>
            </a:pPr>
            <a:r>
              <a:t>A mirrorless camera doesn’t have the mirror that’s found inside a DSLR camera, which gives it various advantages. They can have fixed or interchangeable lenses.</a:t>
            </a:r>
          </a:p>
          <a:p>
            <a:pPr marL="530352" indent="-530352" defTabSz="2121354">
              <a:spcBef>
                <a:spcPts val="3900"/>
              </a:spcBef>
              <a:defRPr sz="4176"/>
            </a:pPr>
            <a:r>
              <a:t>They’re usually smaller and lighter than DSLRs, making them a great choice if you travel a lot.</a:t>
            </a:r>
          </a:p>
          <a:p>
            <a:pPr marL="530352" indent="-530352" defTabSz="2121354">
              <a:spcBef>
                <a:spcPts val="3900"/>
              </a:spcBef>
              <a:defRPr sz="4176"/>
            </a:pPr>
            <a:r>
              <a:t>The general consensus is that mirrorless cameras are the future, and DSLRs are a dying breed… but that’s not to say the technology is perfect yet.</a:t>
            </a:r>
          </a:p>
          <a:p>
            <a:pPr marL="530352" indent="-530352" defTabSz="2121354">
              <a:spcBef>
                <a:spcPts val="3900"/>
              </a:spcBef>
              <a:defRPr sz="4176"/>
            </a:pPr>
            <a:r>
              <a:t>For the advantages they offer, mirrorless models suffer from poor battery life (around half the duration of the equivalent DSLR), and a shooting experience that’s a little… well… soulless!</a:t>
            </a:r>
          </a:p>
          <a:p>
            <a:pPr marL="530352" indent="-530352" defTabSz="2121354">
              <a:spcBef>
                <a:spcPts val="3900"/>
              </a:spcBef>
              <a:defRPr sz="4176"/>
            </a:pPr>
            <a:r>
              <a:t>However, if shooting with a ‘mini computer’ doesn’t deter you, my recommendation would be to go for a mirrorless camera, whether it’s your first camera or you’re upgrading.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900"/>
                                        <p:tgtEl>
                                          <p:spTgt spid="17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" dur="900"/>
                                        <p:tgtEl>
                                          <p:spTgt spid="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900"/>
                                        <p:tgtEl>
                                          <p:spTgt spid="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900"/>
                                        <p:tgtEl>
                                          <p:spTgt spid="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5" dur="900"/>
                                        <p:tgtEl>
                                          <p:spTgt spid="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0" dur="900"/>
                                        <p:tgtEl>
                                          <p:spTgt spid="1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7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Mark Condon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Mark Condon</a:t>
            </a:r>
          </a:p>
        </p:txBody>
      </p:sp>
      <p:sp>
        <p:nvSpPr>
          <p:cNvPr id="175" name="“In general, image quality increases the more you spend on a camera, up to around the $1,000 mark. From this price upwards, any improvement in image quality becomes more vague, except when shooting in low light.”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1682453">
              <a:defRPr spc="-117" sz="5865"/>
            </a:lvl1pPr>
          </a:lstStyle>
          <a:p>
            <a:pPr/>
            <a:r>
              <a:t>“In general, image quality increases the more you spend on a camera, up to around the $1,000 mark. From this price upwards, any improvement in image quality becomes more vague, except when shooting in low light.”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flip dir="r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What to look for when buying light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What to look for when buying lighting</a:t>
            </a:r>
          </a:p>
        </p:txBody>
      </p:sp>
      <p:sp>
        <p:nvSpPr>
          <p:cNvPr id="178" name="Daylight balanced light (5,600 K)"/>
          <p:cNvSpPr txBox="1"/>
          <p:nvPr>
            <p:ph type="body" idx="1"/>
          </p:nvPr>
        </p:nvSpPr>
        <p:spPr>
          <a:xfrm>
            <a:off x="1206500" y="2693865"/>
            <a:ext cx="21971000" cy="9810651"/>
          </a:xfrm>
          <a:prstGeom prst="rect">
            <a:avLst/>
          </a:prstGeom>
        </p:spPr>
        <p:txBody>
          <a:bodyPr/>
          <a:lstStyle>
            <a:lvl1pPr marL="889000" indent="-889000">
              <a:buSzPct val="100000"/>
              <a:buAutoNum type="arabicPeriod" startAt="1"/>
            </a:lvl1pPr>
          </a:lstStyle>
          <a:p>
            <a:pPr/>
            <a:r>
              <a:t>Daylight balanced light (5,600 K)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900"/>
                                        <p:tgtEl>
                                          <p:spTgt spid="17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" dur="900"/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7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Screen Shot 2022-09-11 at 02.43.48 pm.png" descr="Screen Shot 2022-09-11 at 02.43.48 pm.png"/>
          <p:cNvPicPr>
            <a:picLocks noChangeAspect="1"/>
          </p:cNvPicPr>
          <p:nvPr/>
        </p:nvPicPr>
        <p:blipFill>
          <a:blip r:embed="rId2">
            <a:extLst/>
          </a:blip>
          <a:srcRect l="0" t="5225" r="0" b="5225"/>
          <a:stretch>
            <a:fillRect/>
          </a:stretch>
        </p:blipFill>
        <p:spPr>
          <a:xfrm>
            <a:off x="1045760" y="619720"/>
            <a:ext cx="22292480" cy="124765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33_DynamicLight">
  <a:themeElements>
    <a:clrScheme name="33_DynamicLight">
      <a:dk1>
        <a:srgbClr val="5E5E5E"/>
      </a:dk1>
      <a:lt1>
        <a:srgbClr val="005E00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3_DynamicLight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3_Dynamic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33_DynamicLight">
  <a:themeElements>
    <a:clrScheme name="33_DynamicLight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3_DynamicLight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3_Dynamic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